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058" r:id="rId2"/>
    <p:sldId id="2059" r:id="rId3"/>
    <p:sldId id="2060" r:id="rId4"/>
    <p:sldId id="2061" r:id="rId5"/>
    <p:sldId id="2062" r:id="rId6"/>
    <p:sldId id="2067" r:id="rId7"/>
    <p:sldId id="2068" r:id="rId8"/>
    <p:sldId id="2071" r:id="rId9"/>
    <p:sldId id="2112" r:id="rId10"/>
    <p:sldId id="2121" r:id="rId11"/>
    <p:sldId id="2128" r:id="rId12"/>
    <p:sldId id="2171" r:id="rId13"/>
    <p:sldId id="2018" r:id="rId14"/>
    <p:sldId id="671" r:id="rId15"/>
    <p:sldId id="2144" r:id="rId16"/>
  </p:sldIdLst>
  <p:sldSz cx="13003213" cy="9756775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3">
          <p15:clr>
            <a:srgbClr val="A4A3A4"/>
          </p15:clr>
        </p15:guide>
        <p15:guide id="2" pos="409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944"/>
    <p:restoredTop sz="94626"/>
  </p:normalViewPr>
  <p:slideViewPr>
    <p:cSldViewPr>
      <p:cViewPr varScale="1">
        <p:scale>
          <a:sx n="85" d="100"/>
          <a:sy n="85" d="100"/>
        </p:scale>
        <p:origin x="2152" y="176"/>
      </p:cViewPr>
      <p:guideLst>
        <p:guide orient="horz" pos="3073"/>
        <p:guide pos="4095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5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ABB655DF-6FA1-144B-86EB-BF7F7650621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61714567-B365-1E4D-B8FD-F0D310F9783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7798F6B-AF69-B572-E5A2-C0705DF78DC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4588" y="685800"/>
            <a:ext cx="4568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3BED3F72-7C6A-0944-B1AF-280749DDE62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7110" name="Rectangle 6">
            <a:extLst>
              <a:ext uri="{FF2B5EF4-FFF2-40B4-BE49-F238E27FC236}">
                <a16:creationId xmlns:a16="http://schemas.microsoft.com/office/drawing/2014/main" id="{3B026E00-656A-5643-A6D2-24388E49830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5AF59C8E-D7F3-DB46-AD67-E95E15C21E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4EF339B-F41A-7848-9C5E-6EF61493A32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3276600"/>
            <a:ext cx="110490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5562600"/>
            <a:ext cx="9067800" cy="24384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3380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8614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6238" y="1524000"/>
            <a:ext cx="2762250" cy="7148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25" y="1524000"/>
            <a:ext cx="8139113" cy="7148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13757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5" y="1524000"/>
            <a:ext cx="11053763" cy="16271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74725" y="3124200"/>
            <a:ext cx="5449888" cy="5548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577013" y="3124200"/>
            <a:ext cx="5451475" cy="55483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22680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5" y="1524000"/>
            <a:ext cx="11053763" cy="16271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74725" y="3124200"/>
            <a:ext cx="11053763" cy="55483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31485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5" y="1524000"/>
            <a:ext cx="11053763" cy="16271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74725" y="3124200"/>
            <a:ext cx="5449888" cy="554831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77013" y="3124200"/>
            <a:ext cx="5451475" cy="5548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1139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8842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1741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835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25" y="3124200"/>
            <a:ext cx="5449888" cy="5548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3124200"/>
            <a:ext cx="5451475" cy="5548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878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7338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1286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761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9372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610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C:\Documents and Settings\GHD\Desktop\LaNueva_PwrPnt\jpegs\07.jpg">
            <a:extLst>
              <a:ext uri="{FF2B5EF4-FFF2-40B4-BE49-F238E27FC236}">
                <a16:creationId xmlns:a16="http://schemas.microsoft.com/office/drawing/2014/main" id="{81937197-90A1-8A7A-1C50-465C88305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3003213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85B21C30-C648-1784-4A91-59A60B367D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74725" y="1524000"/>
            <a:ext cx="11053763" cy="162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55" tIns="65028" rIns="130055" bIns="6502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E6C976BD-0092-2653-9152-674D86F51C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3124200"/>
            <a:ext cx="11053763" cy="554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55" tIns="65028" rIns="130055" bIns="650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8" r:id="rId1"/>
    <p:sldLayoutId id="2147484894" r:id="rId2"/>
    <p:sldLayoutId id="2147484895" r:id="rId3"/>
    <p:sldLayoutId id="2147484896" r:id="rId4"/>
    <p:sldLayoutId id="2147484897" r:id="rId5"/>
    <p:sldLayoutId id="2147484898" r:id="rId6"/>
    <p:sldLayoutId id="2147484899" r:id="rId7"/>
    <p:sldLayoutId id="2147484900" r:id="rId8"/>
    <p:sldLayoutId id="2147484901" r:id="rId9"/>
    <p:sldLayoutId id="2147484902" r:id="rId10"/>
    <p:sldLayoutId id="2147484903" r:id="rId11"/>
    <p:sldLayoutId id="2147484904" r:id="rId12"/>
    <p:sldLayoutId id="2147484905" r:id="rId13"/>
    <p:sldLayoutId id="2147484906" r:id="rId14"/>
    <p:sldLayoutId id="2147484907" r:id="rId15"/>
  </p:sldLayoutIdLst>
  <p:txStyles>
    <p:titleStyle>
      <a:lvl1pPr algn="ctr" defTabSz="1300163" rtl="0" eaLnBrk="0" fontAlgn="base" hangingPunct="0">
        <a:spcBef>
          <a:spcPct val="0"/>
        </a:spcBef>
        <a:spcAft>
          <a:spcPct val="0"/>
        </a:spcAft>
        <a:defRPr sz="4800">
          <a:solidFill>
            <a:srgbClr val="990000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defTabSz="1300163" rtl="0" eaLnBrk="0" fontAlgn="base" hangingPunct="0">
        <a:spcBef>
          <a:spcPct val="0"/>
        </a:spcBef>
        <a:spcAft>
          <a:spcPct val="0"/>
        </a:spcAft>
        <a:defRPr sz="4800">
          <a:solidFill>
            <a:srgbClr val="990000"/>
          </a:solidFill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2pPr>
      <a:lvl3pPr algn="ctr" defTabSz="1300163" rtl="0" eaLnBrk="0" fontAlgn="base" hangingPunct="0">
        <a:spcBef>
          <a:spcPct val="0"/>
        </a:spcBef>
        <a:spcAft>
          <a:spcPct val="0"/>
        </a:spcAft>
        <a:defRPr sz="4800">
          <a:solidFill>
            <a:srgbClr val="990000"/>
          </a:solidFill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3pPr>
      <a:lvl4pPr algn="ctr" defTabSz="1300163" rtl="0" eaLnBrk="0" fontAlgn="base" hangingPunct="0">
        <a:spcBef>
          <a:spcPct val="0"/>
        </a:spcBef>
        <a:spcAft>
          <a:spcPct val="0"/>
        </a:spcAft>
        <a:defRPr sz="4800">
          <a:solidFill>
            <a:srgbClr val="990000"/>
          </a:solidFill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4pPr>
      <a:lvl5pPr algn="ctr" defTabSz="1300163" rtl="0" eaLnBrk="0" fontAlgn="base" hangingPunct="0">
        <a:spcBef>
          <a:spcPct val="0"/>
        </a:spcBef>
        <a:spcAft>
          <a:spcPct val="0"/>
        </a:spcAft>
        <a:defRPr sz="4800">
          <a:solidFill>
            <a:srgbClr val="990000"/>
          </a:solidFill>
          <a:latin typeface="Times New Roman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defTabSz="1300163" rtl="0" fontAlgn="base">
        <a:spcBef>
          <a:spcPct val="0"/>
        </a:spcBef>
        <a:spcAft>
          <a:spcPct val="0"/>
        </a:spcAft>
        <a:defRPr sz="4800">
          <a:solidFill>
            <a:srgbClr val="990000"/>
          </a:solidFill>
          <a:latin typeface="Times New Roman" pitchFamily="-107" charset="0"/>
        </a:defRPr>
      </a:lvl6pPr>
      <a:lvl7pPr marL="914400" algn="ctr" defTabSz="1300163" rtl="0" fontAlgn="base">
        <a:spcBef>
          <a:spcPct val="0"/>
        </a:spcBef>
        <a:spcAft>
          <a:spcPct val="0"/>
        </a:spcAft>
        <a:defRPr sz="4800">
          <a:solidFill>
            <a:srgbClr val="990000"/>
          </a:solidFill>
          <a:latin typeface="Times New Roman" pitchFamily="-107" charset="0"/>
        </a:defRPr>
      </a:lvl7pPr>
      <a:lvl8pPr marL="1371600" algn="ctr" defTabSz="1300163" rtl="0" fontAlgn="base">
        <a:spcBef>
          <a:spcPct val="0"/>
        </a:spcBef>
        <a:spcAft>
          <a:spcPct val="0"/>
        </a:spcAft>
        <a:defRPr sz="4800">
          <a:solidFill>
            <a:srgbClr val="990000"/>
          </a:solidFill>
          <a:latin typeface="Times New Roman" pitchFamily="-107" charset="0"/>
        </a:defRPr>
      </a:lvl8pPr>
      <a:lvl9pPr marL="1828800" algn="ctr" defTabSz="1300163" rtl="0" fontAlgn="base">
        <a:spcBef>
          <a:spcPct val="0"/>
        </a:spcBef>
        <a:spcAft>
          <a:spcPct val="0"/>
        </a:spcAft>
        <a:defRPr sz="4800">
          <a:solidFill>
            <a:srgbClr val="990000"/>
          </a:solidFill>
          <a:latin typeface="Times New Roman" pitchFamily="-107" charset="0"/>
        </a:defRPr>
      </a:lvl9pPr>
    </p:titleStyle>
    <p:bodyStyle>
      <a:lvl1pPr marL="487363" indent="-487363" algn="l" defTabSz="1300163" rtl="0" eaLnBrk="0" fontAlgn="base" hangingPunct="0">
        <a:spcBef>
          <a:spcPct val="20000"/>
        </a:spcBef>
        <a:spcAft>
          <a:spcPct val="0"/>
        </a:spcAft>
        <a:buChar char="•"/>
        <a:defRPr sz="4600">
          <a:solidFill>
            <a:srgbClr val="990000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1057275" indent="-406400" algn="l" defTabSz="1300163" rtl="0" eaLnBrk="0" fontAlgn="base" hangingPunct="0">
        <a:spcBef>
          <a:spcPct val="20000"/>
        </a:spcBef>
        <a:spcAft>
          <a:spcPct val="0"/>
        </a:spcAft>
        <a:buChar char="–"/>
        <a:defRPr sz="4000">
          <a:solidFill>
            <a:srgbClr val="990000"/>
          </a:solidFill>
          <a:latin typeface="+mn-lt"/>
          <a:ea typeface="ＭＳ Ｐゴシック" pitchFamily="-107" charset="-128"/>
        </a:defRPr>
      </a:lvl2pPr>
      <a:lvl3pPr marL="1625600" indent="-325438" algn="l" defTabSz="13001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rgbClr val="990000"/>
          </a:solidFill>
          <a:latin typeface="+mn-lt"/>
          <a:ea typeface="ＭＳ Ｐゴシック" pitchFamily="-107" charset="-128"/>
        </a:defRPr>
      </a:lvl3pPr>
      <a:lvl4pPr marL="2276475" indent="-325438" algn="l" defTabSz="1300163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990000"/>
          </a:solidFill>
          <a:latin typeface="+mn-lt"/>
          <a:ea typeface="ＭＳ Ｐゴシック" pitchFamily="-107" charset="-128"/>
        </a:defRPr>
      </a:lvl4pPr>
      <a:lvl5pPr marL="2925763" indent="-325438" algn="l" defTabSz="1300163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990000"/>
          </a:solidFill>
          <a:latin typeface="+mn-lt"/>
          <a:ea typeface="ＭＳ Ｐゴシック" pitchFamily="-107" charset="-128"/>
        </a:defRPr>
      </a:lvl5pPr>
      <a:lvl6pPr marL="3382963" indent="-325438" algn="l" defTabSz="1300163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990000"/>
          </a:solidFill>
          <a:latin typeface="+mn-lt"/>
          <a:ea typeface="ＭＳ Ｐゴシック" pitchFamily="-107" charset="-128"/>
        </a:defRPr>
      </a:lvl6pPr>
      <a:lvl7pPr marL="3840163" indent="-325438" algn="l" defTabSz="1300163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990000"/>
          </a:solidFill>
          <a:latin typeface="+mn-lt"/>
          <a:ea typeface="ＭＳ Ｐゴシック" pitchFamily="-107" charset="-128"/>
        </a:defRPr>
      </a:lvl7pPr>
      <a:lvl8pPr marL="4297363" indent="-325438" algn="l" defTabSz="1300163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990000"/>
          </a:solidFill>
          <a:latin typeface="+mn-lt"/>
          <a:ea typeface="ＭＳ Ｐゴシック" pitchFamily="-107" charset="-128"/>
        </a:defRPr>
      </a:lvl8pPr>
      <a:lvl9pPr marL="4754563" indent="-325438" algn="l" defTabSz="1300163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990000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>
            <a:extLst>
              <a:ext uri="{FF2B5EF4-FFF2-40B4-BE49-F238E27FC236}">
                <a16:creationId xmlns:a16="http://schemas.microsoft.com/office/drawing/2014/main" id="{B24F7D63-C7C6-27EE-E028-C4D3588D1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653E32-DF20-9B20-7648-4D2D1CAB3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827"/>
            <a:ext cx="13003213" cy="973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7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9F7EE77-89A4-C2ED-8E08-2D94D08AA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BEF823-E697-4140-FC28-F2999F9F3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49"/>
            <a:ext cx="13022530" cy="974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468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 descr="C:\Documents and Settings\GHD\Desktop\LaNueva_PwrPnt\jpegs\06.jpg">
            <a:extLst>
              <a:ext uri="{FF2B5EF4-FFF2-40B4-BE49-F238E27FC236}">
                <a16:creationId xmlns:a16="http://schemas.microsoft.com/office/drawing/2014/main" id="{A0B1589D-AC61-C007-FF89-B52442BEB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3003213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9AA555-43A3-1174-6C1B-20FB0B397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Latinos Pressing Through the Pandemic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F6B42-8035-1B50-F11D-BDF142AA7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725" y="3664379"/>
            <a:ext cx="11053763" cy="5548313"/>
          </a:xfrm>
        </p:spPr>
        <p:txBody>
          <a:bodyPr/>
          <a:lstStyle/>
          <a:p>
            <a:r>
              <a:rPr lang="en-US" dirty="0"/>
              <a:t>Latinos are functional</a:t>
            </a:r>
          </a:p>
        </p:txBody>
      </p:sp>
    </p:spTree>
    <p:extLst>
      <p:ext uri="{BB962C8B-B14F-4D97-AF65-F5344CB8AC3E}">
        <p14:creationId xmlns:p14="http://schemas.microsoft.com/office/powerpoint/2010/main" val="926383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2" descr="C:\Documents and Settings\GHD\Desktop\LaNueva_PwrPnt\jpegs\06.jpg">
            <a:extLst>
              <a:ext uri="{FF2B5EF4-FFF2-40B4-BE49-F238E27FC236}">
                <a16:creationId xmlns:a16="http://schemas.microsoft.com/office/drawing/2014/main" id="{A0B1589D-AC61-C007-FF89-B52442BEB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3003213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9AA555-43A3-1174-6C1B-20FB0B397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Latinos Pressing Through the Pandemic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F6B42-8035-1B50-F11D-BDF142AA7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725" y="3664379"/>
            <a:ext cx="11053763" cy="5548313"/>
          </a:xfrm>
        </p:spPr>
        <p:txBody>
          <a:bodyPr/>
          <a:lstStyle/>
          <a:p>
            <a:r>
              <a:rPr lang="en-US" dirty="0"/>
              <a:t>Latinos are functional</a:t>
            </a:r>
          </a:p>
          <a:p>
            <a:r>
              <a:rPr lang="en-US" dirty="0"/>
              <a:t>Health system is dysfunctional</a:t>
            </a:r>
          </a:p>
        </p:txBody>
      </p:sp>
    </p:spTree>
    <p:extLst>
      <p:ext uri="{BB962C8B-B14F-4D97-AF65-F5344CB8AC3E}">
        <p14:creationId xmlns:p14="http://schemas.microsoft.com/office/powerpoint/2010/main" val="1490233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C:\Documents and Settings\GHD\Desktop\LaNueva_PwrPnt\jpegs\07.jpg">
            <a:extLst>
              <a:ext uri="{FF2B5EF4-FFF2-40B4-BE49-F238E27FC236}">
                <a16:creationId xmlns:a16="http://schemas.microsoft.com/office/drawing/2014/main" id="{0451D0B2-9414-CCAB-6DF3-11053F834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3003213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Rectangle 3">
            <a:extLst>
              <a:ext uri="{FF2B5EF4-FFF2-40B4-BE49-F238E27FC236}">
                <a16:creationId xmlns:a16="http://schemas.microsoft.com/office/drawing/2014/main" id="{FD91FFA2-12F2-B679-B167-F21074D4A3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1143000"/>
            <a:ext cx="11053763" cy="1627188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AAMC Latino Physician Shortage</a:t>
            </a:r>
          </a:p>
        </p:txBody>
      </p:sp>
      <p:pic>
        <p:nvPicPr>
          <p:cNvPr id="46083" name="Picture 1" descr="LAT 02.20.15 B1_For Latinos, finding Spanish-speaking docor is hard B.tiff">
            <a:extLst>
              <a:ext uri="{FF2B5EF4-FFF2-40B4-BE49-F238E27FC236}">
                <a16:creationId xmlns:a16="http://schemas.microsoft.com/office/drawing/2014/main" id="{2B1A0774-6F67-7A26-156B-3027F1F91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3" y="534988"/>
            <a:ext cx="7581900" cy="878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4343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4">
            <a:extLst>
              <a:ext uri="{FF2B5EF4-FFF2-40B4-BE49-F238E27FC236}">
                <a16:creationId xmlns:a16="http://schemas.microsoft.com/office/drawing/2014/main" id="{044AAFF5-6D56-CAC5-B616-EDE868B77C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1202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62981ADA-CF56-D2E4-E0EB-68709E2CC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706438"/>
            <a:ext cx="11074400" cy="834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5963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8736EE9D-0105-455F-1DE6-3C5E8B749C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1506" name="Picture 3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511FA865-61EF-766F-4EF0-7CE7450E0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0"/>
            <a:ext cx="12911137" cy="975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3237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>
            <a:extLst>
              <a:ext uri="{FF2B5EF4-FFF2-40B4-BE49-F238E27FC236}">
                <a16:creationId xmlns:a16="http://schemas.microsoft.com/office/drawing/2014/main" id="{B24F7D63-C7C6-27EE-E028-C4D3588D1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D25D61BA-509C-4461-5A59-A3912D8DF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9732"/>
            <a:ext cx="13003213" cy="969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18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>
            <a:extLst>
              <a:ext uri="{FF2B5EF4-FFF2-40B4-BE49-F238E27FC236}">
                <a16:creationId xmlns:a16="http://schemas.microsoft.com/office/drawing/2014/main" id="{B24F7D63-C7C6-27EE-E028-C4D3588D1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New Growth chart</a:t>
            </a: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733F7D9F-D0C4-DA0E-756E-C97E878A8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728" y="0"/>
            <a:ext cx="13032670" cy="975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02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>
            <a:extLst>
              <a:ext uri="{FF2B5EF4-FFF2-40B4-BE49-F238E27FC236}">
                <a16:creationId xmlns:a16="http://schemas.microsoft.com/office/drawing/2014/main" id="{B24F7D63-C7C6-27EE-E028-C4D3588D1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A36F0D2-4E8F-53AD-73D6-1F7FC9CBA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8275"/>
            <a:ext cx="13003213" cy="9700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28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>
            <a:extLst>
              <a:ext uri="{FF2B5EF4-FFF2-40B4-BE49-F238E27FC236}">
                <a16:creationId xmlns:a16="http://schemas.microsoft.com/office/drawing/2014/main" id="{B24F7D63-C7C6-27EE-E028-C4D3588D1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733551-0F63-2F4C-9AB8-D27E6EB50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44"/>
            <a:ext cx="13003213" cy="975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26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>
            <a:extLst>
              <a:ext uri="{FF2B5EF4-FFF2-40B4-BE49-F238E27FC236}">
                <a16:creationId xmlns:a16="http://schemas.microsoft.com/office/drawing/2014/main" id="{B24F7D63-C7C6-27EE-E028-C4D3588D1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2AF9F028-13CF-17A7-7397-44240A405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5" y="0"/>
            <a:ext cx="12999987" cy="975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48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2">
            <a:extLst>
              <a:ext uri="{FF2B5EF4-FFF2-40B4-BE49-F238E27FC236}">
                <a16:creationId xmlns:a16="http://schemas.microsoft.com/office/drawing/2014/main" id="{B24F7D63-C7C6-27EE-E028-C4D3588D18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New Latino GDP consumer expenditures</a:t>
            </a:r>
          </a:p>
        </p:txBody>
      </p:sp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B1E69705-4D50-890A-6918-8202CF4D2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642"/>
            <a:ext cx="13003213" cy="977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907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Documents and Settings\GHD\Desktop\LaNueva_PwrPnt\jpegs\02.jpg">
            <a:extLst>
              <a:ext uri="{FF2B5EF4-FFF2-40B4-BE49-F238E27FC236}">
                <a16:creationId xmlns:a16="http://schemas.microsoft.com/office/drawing/2014/main" id="{41EE67BC-2F2F-C19A-C556-263839776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87"/>
            <a:ext cx="13003213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3">
            <a:extLst>
              <a:ext uri="{FF2B5EF4-FFF2-40B4-BE49-F238E27FC236}">
                <a16:creationId xmlns:a16="http://schemas.microsoft.com/office/drawing/2014/main" id="{DA2A0883-919D-12DE-CFE5-770D39F16A1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 US Latino GDP and COVID-19</a:t>
            </a:r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7FCF73C3-F7FF-30FC-AAD1-7EDC750BB99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Pressing Through the Pandemic</a:t>
            </a:r>
          </a:p>
        </p:txBody>
      </p:sp>
    </p:spTree>
    <p:extLst>
      <p:ext uri="{BB962C8B-B14F-4D97-AF65-F5344CB8AC3E}">
        <p14:creationId xmlns:p14="http://schemas.microsoft.com/office/powerpoint/2010/main" val="1401810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63A63-D9F7-88D4-76D7-5E6AB58D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58E8B-A4B7-3752-8C71-05B1149BB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45"/>
            <a:ext cx="13026682" cy="97392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F5963C-7F87-E18A-53F1-24B31D97FD58}"/>
              </a:ext>
            </a:extLst>
          </p:cNvPr>
          <p:cNvSpPr/>
          <p:nvPr/>
        </p:nvSpPr>
        <p:spPr>
          <a:xfrm>
            <a:off x="8178006" y="1156494"/>
            <a:ext cx="4114800" cy="2362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COVID-19</a:t>
            </a:r>
          </a:p>
          <a:p>
            <a:pPr algn="ctr"/>
            <a:r>
              <a:rPr lang="en-US" sz="3200" dirty="0"/>
              <a:t>#1 for Latinos</a:t>
            </a:r>
          </a:p>
          <a:p>
            <a:pPr algn="ctr"/>
            <a:r>
              <a:rPr lang="en-US" sz="3200" dirty="0"/>
              <a:t>#3 For NH White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A0425DB-9E21-B66D-C5E8-C5D5A79DA69D}"/>
              </a:ext>
            </a:extLst>
          </p:cNvPr>
          <p:cNvCxnSpPr/>
          <p:nvPr/>
        </p:nvCxnSpPr>
        <p:spPr>
          <a:xfrm flipH="1">
            <a:off x="7035006" y="2337594"/>
            <a:ext cx="1905000" cy="4071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9075BF-EE21-8C66-A002-AA85C71CB76E}"/>
              </a:ext>
            </a:extLst>
          </p:cNvPr>
          <p:cNvCxnSpPr/>
          <p:nvPr/>
        </p:nvCxnSpPr>
        <p:spPr>
          <a:xfrm flipH="1">
            <a:off x="7339806" y="3151188"/>
            <a:ext cx="1600200" cy="17359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089086"/>
      </p:ext>
    </p:extLst>
  </p:cSld>
  <p:clrMapOvr>
    <a:masterClrMapping/>
  </p:clrMapOvr>
</p:sld>
</file>

<file path=ppt/theme/theme1.xml><?xml version="1.0" encoding="utf-8"?>
<a:theme xmlns:a="http://schemas.openxmlformats.org/drawingml/2006/main" name="LaNueva_Design_Template">
  <a:themeElements>
    <a:clrScheme name="">
      <a:dk1>
        <a:srgbClr val="993300"/>
      </a:dk1>
      <a:lt1>
        <a:srgbClr val="FFFFFF"/>
      </a:lt1>
      <a:dk2>
        <a:srgbClr val="993300"/>
      </a:dk2>
      <a:lt2>
        <a:srgbClr val="663300"/>
      </a:lt2>
      <a:accent1>
        <a:srgbClr val="FF6600"/>
      </a:accent1>
      <a:accent2>
        <a:srgbClr val="FFCC66"/>
      </a:accent2>
      <a:accent3>
        <a:srgbClr val="FFFFFF"/>
      </a:accent3>
      <a:accent4>
        <a:srgbClr val="822A00"/>
      </a:accent4>
      <a:accent5>
        <a:srgbClr val="FFB8AA"/>
      </a:accent5>
      <a:accent6>
        <a:srgbClr val="E7B95C"/>
      </a:accent6>
      <a:hlink>
        <a:srgbClr val="CC6600"/>
      </a:hlink>
      <a:folHlink>
        <a:srgbClr val="B2B2B2"/>
      </a:folHlink>
    </a:clrScheme>
    <a:fontScheme name="LaNueva_Design_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LaNueva_Design_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Nueva_Design_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Nueva_Design_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Nueva_Design_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Nueva_Design_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Nueva_Design_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Nueva_Design_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Settings\vgc\Local Settings\Temp\LaNueva_Design_Template.pot</Template>
  <TotalTime>9703</TotalTime>
  <Words>54</Words>
  <Application>Microsoft Office PowerPoint</Application>
  <PresentationFormat>Custom</PresentationFormat>
  <Paragraphs>13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7" baseType="lpstr">
      <vt:lpstr>Times New Roman</vt:lpstr>
      <vt:lpstr>LaNueva_Design_Template</vt:lpstr>
      <vt:lpstr>PowerPoint Presentation</vt:lpstr>
      <vt:lpstr>PowerPoint Presentation</vt:lpstr>
      <vt:lpstr>New Growth chart</vt:lpstr>
      <vt:lpstr>PowerPoint Presentation</vt:lpstr>
      <vt:lpstr>PowerPoint Presentation</vt:lpstr>
      <vt:lpstr>PowerPoint Presentation</vt:lpstr>
      <vt:lpstr>New Latino GDP consumer expenditures</vt:lpstr>
      <vt:lpstr>The US Latino GDP and COVID-19</vt:lpstr>
      <vt:lpstr>PowerPoint Presentation</vt:lpstr>
      <vt:lpstr>PowerPoint Presentation</vt:lpstr>
      <vt:lpstr>Latinos Pressing Through the Pandemic </vt:lpstr>
      <vt:lpstr>Latinos Pressing Through the Pandemic </vt:lpstr>
      <vt:lpstr>AAMC Latino Physician Shortage</vt:lpstr>
      <vt:lpstr>PowerPoint Presentation</vt:lpstr>
      <vt:lpstr>PowerPoint Presentation</vt:lpstr>
    </vt:vector>
  </TitlesOfParts>
  <Company>UCLA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DAVID E. HAYES-BAUTISTA</dc:title>
  <dc:creator>student</dc:creator>
  <cp:lastModifiedBy>Licinio Garcia</cp:lastModifiedBy>
  <cp:revision>311</cp:revision>
  <dcterms:created xsi:type="dcterms:W3CDTF">2012-10-22T18:01:28Z</dcterms:created>
  <dcterms:modified xsi:type="dcterms:W3CDTF">2022-11-09T19:59:37Z</dcterms:modified>
</cp:coreProperties>
</file>